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11309350" cx="20104100"/>
  <p:notesSz cx="20104100" cy="11309350"/>
  <p:embeddedFontLst>
    <p:embeddedFont>
      <p:font typeface="Montserra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GoogleSlidesCustomDataVersion2">
      <go:slidesCustomData xmlns:go="http://customooxmlschemas.google.com/" r:id="rId23" roundtripDataSignature="AMtx7miu2zDEbqQlMTFU+haOuqfwzffUF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B0B8CBF-A976-461A-B12D-F3E7C9594C2E}">
  <a:tblStyle styleId="{EB0B8CBF-A976-461A-B12D-F3E7C9594C2E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11" Type="http://schemas.openxmlformats.org/officeDocument/2006/relationships/slide" Target="slides/slide5.xml"/><Relationship Id="rId22" Type="http://schemas.openxmlformats.org/officeDocument/2006/relationships/font" Target="fonts/Montserrat-boldItalic.fntdata"/><Relationship Id="rId10" Type="http://schemas.openxmlformats.org/officeDocument/2006/relationships/slide" Target="slides/slide4.xml"/><Relationship Id="rId21" Type="http://schemas.openxmlformats.org/officeDocument/2006/relationships/font" Target="fonts/Montserra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9.png>
</file>

<file path=ppt/media/image2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351350" y="848200"/>
            <a:ext cx="13403400" cy="4241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/>
          <p:nvPr>
            <p:ph idx="1" type="body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5" name="Google Shape;45;p1:notes"/>
          <p:cNvSpPr/>
          <p:nvPr>
            <p:ph idx="2" type="sldImg"/>
          </p:nvPr>
        </p:nvSpPr>
        <p:spPr>
          <a:xfrm>
            <a:off x="3351350" y="848200"/>
            <a:ext cx="13403400" cy="4241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a62d1d9732_0_0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3a62d1d9732_0_0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a624ae2d58_0_29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7" name="Google Shape;127;g3a624ae2d58_0_29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/>
          <p:cNvSpPr txBox="1"/>
          <p:nvPr>
            <p:ph idx="1" type="body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8" name="Google Shape;138;p4:notes"/>
          <p:cNvSpPr/>
          <p:nvPr>
            <p:ph idx="2" type="sldImg"/>
          </p:nvPr>
        </p:nvSpPr>
        <p:spPr>
          <a:xfrm>
            <a:off x="3351350" y="848200"/>
            <a:ext cx="13403400" cy="4241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 txBox="1"/>
          <p:nvPr>
            <p:ph idx="1" type="body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" name="Google Shape;52;p3:notes"/>
          <p:cNvSpPr/>
          <p:nvPr>
            <p:ph idx="2" type="sldImg"/>
          </p:nvPr>
        </p:nvSpPr>
        <p:spPr>
          <a:xfrm>
            <a:off x="3351350" y="848200"/>
            <a:ext cx="13403400" cy="4241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b07689240d_0_60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1" name="Google Shape;61;g3b07689240d_0_60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b07689240d_0_42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g3b07689240d_0_42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b07689240d_0_109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g3b07689240d_0_109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b07689240d_0_118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3b07689240d_0_118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b07689240d_0_51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g3b07689240d_0_51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b07689240d_0_8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3" name="Google Shape;103;g3b07689240d_0_8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b07689240d_0_18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2" name="Google Shape;112;g3b07689240d_0_18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"/>
          <p:cNvSpPr txBox="1"/>
          <p:nvPr>
            <p:ph type="title"/>
          </p:nvPr>
        </p:nvSpPr>
        <p:spPr>
          <a:xfrm>
            <a:off x="927456" y="6204754"/>
            <a:ext cx="2063114" cy="704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50">
                <a:solidFill>
                  <a:srgbClr val="DF3D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6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566375" y="132952"/>
            <a:ext cx="2290139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7"/>
          <p:cNvSpPr txBox="1"/>
          <p:nvPr>
            <p:ph type="title"/>
          </p:nvPr>
        </p:nvSpPr>
        <p:spPr>
          <a:xfrm>
            <a:off x="927456" y="6204754"/>
            <a:ext cx="2063114" cy="704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50">
                <a:solidFill>
                  <a:srgbClr val="DF3D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7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50">
                <a:solidFill>
                  <a:srgbClr val="DF3D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title"/>
          </p:nvPr>
        </p:nvSpPr>
        <p:spPr>
          <a:xfrm>
            <a:off x="927456" y="6204754"/>
            <a:ext cx="2063114" cy="704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50">
                <a:solidFill>
                  <a:srgbClr val="DF3D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2" type="body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20081388" cy="1128356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5"/>
          <p:cNvSpPr/>
          <p:nvPr/>
        </p:nvSpPr>
        <p:spPr>
          <a:xfrm>
            <a:off x="771662" y="6002717"/>
            <a:ext cx="7084059" cy="1283970"/>
          </a:xfrm>
          <a:custGeom>
            <a:rect b="b" l="l" r="r" t="t"/>
            <a:pathLst>
              <a:path extrusionOk="0" h="1283970" w="7084059">
                <a:moveTo>
                  <a:pt x="6865948" y="0"/>
                </a:moveTo>
                <a:lnTo>
                  <a:pt x="217783" y="0"/>
                </a:lnTo>
                <a:lnTo>
                  <a:pt x="168101" y="5794"/>
                </a:lnTo>
                <a:lnTo>
                  <a:pt x="122360" y="22278"/>
                </a:lnTo>
                <a:lnTo>
                  <a:pt x="81909" y="48102"/>
                </a:lnTo>
                <a:lnTo>
                  <a:pt x="48098" y="81915"/>
                </a:lnTo>
                <a:lnTo>
                  <a:pt x="22276" y="122368"/>
                </a:lnTo>
                <a:lnTo>
                  <a:pt x="5794" y="168111"/>
                </a:lnTo>
                <a:lnTo>
                  <a:pt x="0" y="217794"/>
                </a:lnTo>
                <a:lnTo>
                  <a:pt x="0" y="1065642"/>
                </a:lnTo>
                <a:lnTo>
                  <a:pt x="5794" y="1115325"/>
                </a:lnTo>
                <a:lnTo>
                  <a:pt x="22276" y="1161066"/>
                </a:lnTo>
                <a:lnTo>
                  <a:pt x="48098" y="1201517"/>
                </a:lnTo>
                <a:lnTo>
                  <a:pt x="81909" y="1235328"/>
                </a:lnTo>
                <a:lnTo>
                  <a:pt x="122360" y="1261150"/>
                </a:lnTo>
                <a:lnTo>
                  <a:pt x="168101" y="1277632"/>
                </a:lnTo>
                <a:lnTo>
                  <a:pt x="217783" y="1283426"/>
                </a:lnTo>
                <a:lnTo>
                  <a:pt x="6865948" y="1283426"/>
                </a:lnTo>
                <a:lnTo>
                  <a:pt x="6915630" y="1277632"/>
                </a:lnTo>
                <a:lnTo>
                  <a:pt x="6961371" y="1261150"/>
                </a:lnTo>
                <a:lnTo>
                  <a:pt x="7001822" y="1235328"/>
                </a:lnTo>
                <a:lnTo>
                  <a:pt x="7035633" y="1201517"/>
                </a:lnTo>
                <a:lnTo>
                  <a:pt x="7061455" y="1161066"/>
                </a:lnTo>
                <a:lnTo>
                  <a:pt x="7077937" y="1115325"/>
                </a:lnTo>
                <a:lnTo>
                  <a:pt x="7083731" y="1065642"/>
                </a:lnTo>
                <a:lnTo>
                  <a:pt x="7083731" y="217794"/>
                </a:lnTo>
                <a:lnTo>
                  <a:pt x="7077937" y="168111"/>
                </a:lnTo>
                <a:lnTo>
                  <a:pt x="7061455" y="122368"/>
                </a:lnTo>
                <a:lnTo>
                  <a:pt x="7035633" y="81915"/>
                </a:lnTo>
                <a:lnTo>
                  <a:pt x="7001822" y="48102"/>
                </a:lnTo>
                <a:lnTo>
                  <a:pt x="6961371" y="22278"/>
                </a:lnTo>
                <a:lnTo>
                  <a:pt x="6915630" y="5794"/>
                </a:lnTo>
                <a:lnTo>
                  <a:pt x="68659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5"/>
          <p:cNvSpPr txBox="1"/>
          <p:nvPr>
            <p:ph type="title"/>
          </p:nvPr>
        </p:nvSpPr>
        <p:spPr>
          <a:xfrm>
            <a:off x="927456" y="6204754"/>
            <a:ext cx="2063114" cy="704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450" u="none" cap="none" strike="noStrike">
                <a:solidFill>
                  <a:srgbClr val="DF3D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" type="body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5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5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Relationship Id="rId4" Type="http://schemas.openxmlformats.org/officeDocument/2006/relationships/image" Target="../media/image2.png"/><Relationship Id="rId5" Type="http://schemas.openxmlformats.org/officeDocument/2006/relationships/image" Target="../media/image14.jpg"/><Relationship Id="rId6" Type="http://schemas.openxmlformats.org/officeDocument/2006/relationships/image" Target="../media/image7.jpg"/><Relationship Id="rId7" Type="http://schemas.openxmlformats.org/officeDocument/2006/relationships/hyperlink" Target="https://docs.google.com/document/d/1ESpmDZYlpUfS25N6VB4AWs8Ec9il--rA5h4ZfRrixFw/edit?usp=sharin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2.png"/><Relationship Id="rId5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hyperlink" Target="https://drive.google.com/file/d/1OmG2iCck9-j6_Ud4RTXFEBvGR8h_106G/view?usp=sharin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2.png"/><Relationship Id="rId5" Type="http://schemas.openxmlformats.org/officeDocument/2006/relationships/hyperlink" Target="https://docs.google.com/document/d/1LDLB6EvY1srGH8kNOrpjsWSFqquYCQbHT6h2KZhXJXw/edit?usp=sharing" TargetMode="External"/><Relationship Id="rId6" Type="http://schemas.openxmlformats.org/officeDocument/2006/relationships/image" Target="../media/image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2.png"/><Relationship Id="rId5" Type="http://schemas.openxmlformats.org/officeDocument/2006/relationships/image" Target="../media/image6.jpg"/><Relationship Id="rId6" Type="http://schemas.openxmlformats.org/officeDocument/2006/relationships/hyperlink" Target="https://docs.google.com/document/d/1xxvvgD4UvFRgEJ3zNRXr3t1QqXQHSFJkdgzjHZSXfg4/edit?usp=sharing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2.png"/><Relationship Id="rId5" Type="http://schemas.openxmlformats.org/officeDocument/2006/relationships/image" Target="../media/image10.jpg"/><Relationship Id="rId6" Type="http://schemas.openxmlformats.org/officeDocument/2006/relationships/hyperlink" Target="https://docs.google.com/document/d/1DpQ_oxqPVkPhm7axzUZQJszQmg8fsXS0F_PdjcBO48w/edit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/>
          <p:nvPr/>
        </p:nvSpPr>
        <p:spPr>
          <a:xfrm>
            <a:off x="710825" y="5953075"/>
            <a:ext cx="11436000" cy="1340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1"/>
          <p:cNvSpPr txBox="1"/>
          <p:nvPr>
            <p:ph type="title"/>
          </p:nvPr>
        </p:nvSpPr>
        <p:spPr>
          <a:xfrm>
            <a:off x="931250" y="6274375"/>
            <a:ext cx="75324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IA-POWERED QA &amp; DEPLOY</a:t>
            </a:r>
            <a:endParaRPr/>
          </a:p>
        </p:txBody>
      </p:sp>
      <p:sp>
        <p:nvSpPr>
          <p:cNvPr id="49" name="Google Shape;49;p1"/>
          <p:cNvSpPr txBox="1"/>
          <p:nvPr/>
        </p:nvSpPr>
        <p:spPr>
          <a:xfrm>
            <a:off x="931250" y="7465450"/>
            <a:ext cx="90048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en-US" sz="33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Amazon Q como protagonista del desarrollo</a:t>
            </a:r>
            <a:endParaRPr b="0" i="0" sz="33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a62d1d9732_0_0"/>
          <p:cNvSpPr txBox="1"/>
          <p:nvPr/>
        </p:nvSpPr>
        <p:spPr>
          <a:xfrm>
            <a:off x="735975" y="417050"/>
            <a:ext cx="8659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/>
              <a:t>ARQUITECTURA ACTUAL vs AWS</a:t>
            </a:r>
            <a:endParaRPr b="1" sz="4000"/>
          </a:p>
        </p:txBody>
      </p:sp>
      <p:graphicFrame>
        <p:nvGraphicFramePr>
          <p:cNvPr id="124" name="Google Shape;124;g3a62d1d9732_0_0"/>
          <p:cNvGraphicFramePr/>
          <p:nvPr/>
        </p:nvGraphicFramePr>
        <p:xfrm>
          <a:off x="1077925" y="1687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{EB0B8CBF-A976-461A-B12D-F3E7C9594C2E}</a:tableStyleId>
              </a:tblPr>
              <a:tblGrid>
                <a:gridCol w="4312600"/>
                <a:gridCol w="5639525"/>
                <a:gridCol w="8263300"/>
              </a:tblGrid>
              <a:tr h="12269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Componente Local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Servicio AWS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Beneficio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10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Docker (App)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ECS Fargate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Serverless containers, auto-scaling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26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PostgreSQL container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RDS PostgreSQL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Managed, backups automáticos, Multi-AZ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26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RabbitMQ container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Amazon MQ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Managed RabbitMQ, alta disponibilidad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26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docker-compose.yml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Terraform/CDK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Infrastructure as Code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2269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localhost:8080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Application Load Balancer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HTTPS, health checks, distribución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10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.env files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Secrets Manager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Rotación automática, encriptación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10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docker logs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/>
                        <a:t>CloudWatch Logs</a:t>
                      </a:r>
                      <a:endParaRPr b="1"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Centralizado, alertas, retención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g3a624ae2d58_0_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8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3a624ae2d58_0_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3a624ae2d58_0_29"/>
          <p:cNvSpPr txBox="1"/>
          <p:nvPr/>
        </p:nvSpPr>
        <p:spPr>
          <a:xfrm>
            <a:off x="884150" y="776500"/>
            <a:ext cx="10401300" cy="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latin typeface="Montserrat"/>
                <a:ea typeface="Montserrat"/>
                <a:cs typeface="Montserrat"/>
                <a:sym typeface="Montserrat"/>
              </a:rPr>
              <a:t>ARQUITECTURA PROPUESTA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g3a624ae2d58_0_29"/>
          <p:cNvSpPr txBox="1"/>
          <p:nvPr/>
        </p:nvSpPr>
        <p:spPr>
          <a:xfrm>
            <a:off x="4846725" y="6524150"/>
            <a:ext cx="729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Que se vea mucho mas moderna y llamativo" id="133" name="Google Shape;133;g3a624ae2d58_0_29"/>
          <p:cNvPicPr preferRelativeResize="0"/>
          <p:nvPr/>
        </p:nvPicPr>
        <p:blipFill rotWithShape="1">
          <a:blip r:embed="rId5">
            <a:alphaModFix/>
          </a:blip>
          <a:srcRect b="0" l="0" r="18903" t="0"/>
          <a:stretch/>
        </p:blipFill>
        <p:spPr>
          <a:xfrm>
            <a:off x="243715" y="2077925"/>
            <a:ext cx="10678801" cy="733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g3a624ae2d58_0_29"/>
          <p:cNvPicPr preferRelativeResize="0"/>
          <p:nvPr/>
        </p:nvPicPr>
        <p:blipFill rotWithShape="1">
          <a:blip r:embed="rId6">
            <a:alphaModFix/>
          </a:blip>
          <a:srcRect b="228" l="0" r="0" t="219"/>
          <a:stretch/>
        </p:blipFill>
        <p:spPr>
          <a:xfrm>
            <a:off x="10924483" y="2398884"/>
            <a:ext cx="8962875" cy="6657236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3a624ae2d58_0_29"/>
          <p:cNvSpPr txBox="1"/>
          <p:nvPr/>
        </p:nvSpPr>
        <p:spPr>
          <a:xfrm>
            <a:off x="437375" y="9810700"/>
            <a:ext cx="18895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>
                <a:solidFill>
                  <a:schemeClr val="hlink"/>
                </a:solidFill>
                <a:hlinkClick r:id="rId7"/>
              </a:rPr>
              <a:t>https://docs.google.com/document/d/1ESpmDZYlpUfS25N6VB4AWs8Ec9il--rA5h4ZfRrixFw/edit?usp=sharing</a:t>
            </a:r>
            <a:r>
              <a:rPr lang="en-US" sz="3000"/>
              <a:t> 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"/>
          <p:cNvSpPr txBox="1"/>
          <p:nvPr>
            <p:ph type="title"/>
          </p:nvPr>
        </p:nvSpPr>
        <p:spPr>
          <a:xfrm>
            <a:off x="1231297" y="6268050"/>
            <a:ext cx="29952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¡Gracias!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9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3"/>
          <p:cNvSpPr txBox="1"/>
          <p:nvPr/>
        </p:nvSpPr>
        <p:spPr>
          <a:xfrm>
            <a:off x="884150" y="776500"/>
            <a:ext cx="7178100" cy="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OBJETIVOS DE LA SESIÓN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57;p3"/>
          <p:cNvSpPr txBox="1"/>
          <p:nvPr/>
        </p:nvSpPr>
        <p:spPr>
          <a:xfrm>
            <a:off x="4846725" y="6524150"/>
            <a:ext cx="729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3"/>
          <p:cNvSpPr txBox="1"/>
          <p:nvPr/>
        </p:nvSpPr>
        <p:spPr>
          <a:xfrm>
            <a:off x="884150" y="2800825"/>
            <a:ext cx="17981400" cy="56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dk1"/>
                </a:solidFill>
              </a:rPr>
              <a:t>Objetivo Principal:</a:t>
            </a:r>
            <a:r>
              <a:rPr lang="en-US" sz="3300">
                <a:solidFill>
                  <a:schemeClr val="dk1"/>
                </a:solidFill>
              </a:rPr>
              <a:t> Garantizar la estabilidad del producto mediante una estrategia de pruebas integral que habilite un pase a producción seguro en la nube.</a:t>
            </a:r>
            <a:endParaRPr sz="3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dk1"/>
                </a:solidFill>
              </a:rPr>
              <a:t>Puntos Clave:</a:t>
            </a:r>
            <a:endParaRPr b="1" sz="3300">
              <a:solidFill>
                <a:schemeClr val="dk1"/>
              </a:solidFill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300"/>
              <a:buChar char="●"/>
            </a:pPr>
            <a:r>
              <a:rPr b="1" lang="en-US" sz="3300">
                <a:solidFill>
                  <a:schemeClr val="dk1"/>
                </a:solidFill>
              </a:rPr>
              <a:t>1. Cobertura Total:</a:t>
            </a:r>
            <a:r>
              <a:rPr lang="en-US" sz="3300">
                <a:solidFill>
                  <a:schemeClr val="dk1"/>
                </a:solidFill>
              </a:rPr>
              <a:t> Alinear los 3 niveles de defensa: Código (Unitarias), Negocio (Funcionales) y Rendimiento (No Funcionales).</a:t>
            </a:r>
            <a:endParaRPr sz="3300">
              <a:solidFill>
                <a:schemeClr val="dk1"/>
              </a:solidFill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Char char="●"/>
            </a:pPr>
            <a:r>
              <a:rPr b="1" lang="en-US" sz="3300">
                <a:solidFill>
                  <a:schemeClr val="dk1"/>
                </a:solidFill>
              </a:rPr>
              <a:t>2. Filtros de Calidad ("Quality Gates"):</a:t>
            </a:r>
            <a:r>
              <a:rPr lang="en-US" sz="3300">
                <a:solidFill>
                  <a:schemeClr val="dk1"/>
                </a:solidFill>
              </a:rPr>
              <a:t> Establecer que ningún código avanza si no pasa las pruebas automatizadas.</a:t>
            </a:r>
            <a:endParaRPr sz="3300">
              <a:solidFill>
                <a:schemeClr val="dk1"/>
              </a:solidFill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Char char="●"/>
            </a:pPr>
            <a:r>
              <a:rPr b="1" lang="en-US" sz="3300">
                <a:solidFill>
                  <a:schemeClr val="dk1"/>
                </a:solidFill>
              </a:rPr>
              <a:t>3. Despliegue Continuo:</a:t>
            </a:r>
            <a:r>
              <a:rPr lang="en-US" sz="3300">
                <a:solidFill>
                  <a:schemeClr val="dk1"/>
                </a:solidFill>
              </a:rPr>
              <a:t> Asegurar que solo el software validado y estable se despliega automáticamente en la infraestructura de AWS.</a:t>
            </a:r>
            <a:endParaRPr b="1" sz="3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g3b07689240d_0_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8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g3b07689240d_0_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g3b07689240d_0_60"/>
          <p:cNvSpPr txBox="1"/>
          <p:nvPr/>
        </p:nvSpPr>
        <p:spPr>
          <a:xfrm>
            <a:off x="884150" y="776500"/>
            <a:ext cx="7178100" cy="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METODOLOGIA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g3b07689240d_0_60"/>
          <p:cNvSpPr txBox="1"/>
          <p:nvPr/>
        </p:nvSpPr>
        <p:spPr>
          <a:xfrm>
            <a:off x="4846725" y="6524150"/>
            <a:ext cx="729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g3b07689240d_0_60"/>
          <p:cNvSpPr txBox="1"/>
          <p:nvPr/>
        </p:nvSpPr>
        <p:spPr>
          <a:xfrm>
            <a:off x="762000" y="2362200"/>
            <a:ext cx="17455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etodología de Desarrollo de Software Asistido por LLM&#10;&#10;1. Tasks (Gestión de Tareas y Requerimientos)&#10;En esta fase, el objetivo es reducir la ambigüedad antes de escribir una sola línea de código.&#10;&#10;Rol del LLM: Analista de Negocio / Asistente de Producto.&#10;Acciones Clave:&#10;Limpieza de Requerimientos: Pegar una descripción desordenada de una funcionalidad y pedir al LLM que la estructure en una Historia de Usuario con formato estándar (ej. &quot;Como usuario, quiero... para que...&quot;).&#10;Criterios de Aceptación: Generar criterios Gherkin (Given/When/Then) para asegurar que se cubren todos los casos de borde.&#10;Desglose: Pedir al modelo que divida una tarea grande en sub-tareas técnicas más pequeñas.&#10;2. Brainstorm (Ideación e Investigación)&#10;Antes de decidir cómo hacerlo, explora opciones. Los LLMs son excelentes para la divergencia.&#10;&#10;Rol del LLM: Arquitecto de Soluciones / Consultor Técnico.&#10;Acciones Clave:&#10;Análisis de Alternativas: Preguntar: &quot;¿Cuáles son 3 formas eficientes de manejar el estado global en esta aplicación React? Lista pros y contras&quot;.&#10;Selección de Tecnologías: Comparar librerías para una tarea específica (ej. &quot;¿Qué librería de gráficos es más ligera para móviles: Chart.js o Recharts?&quot;).&#10;Identificación de Riesgos: Preguntar qué problemas de seguridad o rendimiento podrían surgir con el enfoque propuesto.&#10;3. Plan (Diseño y Arquitectura)&#10;Definir la estructura. Aquí los LLMs brillan transformando texto en estructuras visuales o esquemáticas.&#10;&#10;Rol del LLM: Arquitecto de Software.&#10;Acciones Clave:&#10;Diagramas como Código: Pedir al LLM que genere código para Mermaid.js o PlantUML para visualizar flujos de datos o arquitectura de sistemas.&#10;Diseño de API: Generar especificaciones OpenAPI (Swagger) o esquemas GraphQL basados en los requisitos de datos.&#10;Esquemas de Base de Datos: Solicitar el DDL SQL o esquemas NoSQL optimizados para las consultas que se planean realizar.&#10;4. Implement (Codificación)&#10;La fase de construcción. Herramientas como GitHub Copilot, Cursor o Amazon Q se integran en el IDE.&#10;&#10;Rol del LLM: Pair Programmer (Programador de Pares).&#10;Acciones Clave:&#10;Generación de Boilerplate: Crear estructuras básicas de clases, controladores o componentes de UI repetitivos.&#10;Lógica Compleja: Escribir funciones específicas (ej. &quot;Escribe una función regex para validar emails corporativos&quot;).&#10;Transformación: Traducir código de un lenguaje a otro o refactorizar código &quot;sucio&quot; a código limpio siguiendo principios SOLID.&#10;Context Awareness (RAG): Usar herramientas que lean tus otros archivos para que el LLM sugiera código que respete el estilo y las variables de tu proyecto existente.&#10;5. Verify (Verificación y QA)&#10;Garantizar la calidad. El LLM es excelente encontrando patrones que el ojo humano pasa por alto.&#10;&#10;Rol del LLM: Ingeniero de QA / Auditor de Seguridad.&#10;Acciones Clave:&#10;Generación de Tests: Crear tests unitarios (Jest, PyTest, JUnit) automáticamente para el código recién escrito, enfocándose en casos extremos (edge cases).&#10;Análisis Estático: Pegar un bloque de código y preguntar: &quot;¿Ves alguna vulnerabilidad de seguridad o posible 'race condition' aquí?&quot;.&#10;Datos de Prueba: Generar scripts SQL o JSONs con datos falsos (mock data) realistas para probar la aplicación.&#10;6. Deploy (Despliegue e Infraestructura)&#10;Llevar el código a producción y gestionar la nube.&#10;&#10;Rol del LLM: Ingeniero DevOps.&#10;Acciones Clave:&#10;Infraestructura como Código (IaC): Generar plantillas de Terraform, CloudFormation o Dockerfiles basados en la arquitectura definida en la fase de &quot;Plan&quot;.&#10;Scripts de Automatización: Crear scripts de Bash o Python para pipelines de CI/CD (GitHub Actions, GitLab CI).&#10;Resolución de Errores de Despliegue: Pegar logs de error de la consola de la nube para obtener diagnósticos y soluciones rápidas.&#10;7. Document (Documentación)&#10;Cerrar el ciclo asegurando que el conocimiento perdura.&#10;&#10;Rol del LLM: Technical Writer (Redactor Técnico).&#10;Acciones Clave:&#10;Docstrings: Añadir comentarios explicativos automáticos a funciones y clases complejas.&#10;README.md: Generar la documentación del repositorio explicando cómo instalar, configurar y usar el proyecto.&#10;Release Notes: Resumir la lista de commits técnicos en notas de versión legibles para humanos o usuarios finales.&#10;Resumen del Flujo de Trabajo&#10;Pregunta (Prompting): Inicias cada fase consultando al modelo.&#10;Generación: El modelo produce un borrador (código, plan, texto).&#10;Validación Humana: Revisas que sea correcto, seguro y eficiente.&#10;Iteración: Refinas el resultado con nuevos prompts si es necesario.&#10;Integración: Incorporas el resultado al proyecto." id="68" name="Google Shape;68;g3b07689240d_0_60"/>
          <p:cNvPicPr preferRelativeResize="0"/>
          <p:nvPr/>
        </p:nvPicPr>
        <p:blipFill rotWithShape="1">
          <a:blip r:embed="rId5">
            <a:alphaModFix/>
          </a:blip>
          <a:srcRect b="0" l="0" r="0" t="13043"/>
          <a:stretch/>
        </p:blipFill>
        <p:spPr>
          <a:xfrm>
            <a:off x="547650" y="1863375"/>
            <a:ext cx="19008800" cy="92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b07689240d_0_42"/>
          <p:cNvSpPr txBox="1"/>
          <p:nvPr/>
        </p:nvSpPr>
        <p:spPr>
          <a:xfrm>
            <a:off x="735975" y="417050"/>
            <a:ext cx="8659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/>
              <a:t>PROYECTO ON-PREMISE</a:t>
            </a:r>
            <a:endParaRPr b="1" sz="4000"/>
          </a:p>
        </p:txBody>
      </p:sp>
      <p:pic>
        <p:nvPicPr>
          <p:cNvPr id="74" name="Google Shape;74;g3b07689240d_0_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3587" y="1344075"/>
            <a:ext cx="13656920" cy="911445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g3b07689240d_0_42"/>
          <p:cNvSpPr txBox="1"/>
          <p:nvPr/>
        </p:nvSpPr>
        <p:spPr>
          <a:xfrm>
            <a:off x="2069950" y="10458525"/>
            <a:ext cx="1596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>
                <a:solidFill>
                  <a:schemeClr val="hlink"/>
                </a:solidFill>
                <a:hlinkClick r:id="rId4"/>
              </a:rPr>
              <a:t>https://drive.google.com/file/d/1OmG2iCck9-j6_Ud4RTXFEBvGR8h_106G/view?usp=sharing</a:t>
            </a:r>
            <a:r>
              <a:rPr lang="en-US" sz="3000"/>
              <a:t> </a:t>
            </a:r>
            <a:endParaRPr sz="3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b07689240d_0_109"/>
          <p:cNvSpPr txBox="1"/>
          <p:nvPr/>
        </p:nvSpPr>
        <p:spPr>
          <a:xfrm>
            <a:off x="735975" y="417050"/>
            <a:ext cx="8659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/>
              <a:t>PROYECTO ON-PREMISE</a:t>
            </a:r>
            <a:endParaRPr b="1" sz="4000"/>
          </a:p>
        </p:txBody>
      </p:sp>
      <p:pic>
        <p:nvPicPr>
          <p:cNvPr id="81" name="Google Shape;81;g3b07689240d_0_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450" y="1444075"/>
            <a:ext cx="19507200" cy="490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g3b07689240d_0_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6501850"/>
            <a:ext cx="19507200" cy="150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g3b07689240d_0_1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800" y="8159200"/>
            <a:ext cx="19507200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b07689240d_0_118"/>
          <p:cNvSpPr txBox="1"/>
          <p:nvPr/>
        </p:nvSpPr>
        <p:spPr>
          <a:xfrm>
            <a:off x="735975" y="417050"/>
            <a:ext cx="8659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/>
              <a:t>PROYECTO ON-PREMISE</a:t>
            </a:r>
            <a:endParaRPr b="1" sz="4000"/>
          </a:p>
        </p:txBody>
      </p:sp>
      <p:sp>
        <p:nvSpPr>
          <p:cNvPr id="89" name="Google Shape;89;g3b07689240d_0_118"/>
          <p:cNvSpPr txBox="1"/>
          <p:nvPr/>
        </p:nvSpPr>
        <p:spPr>
          <a:xfrm>
            <a:off x="4519450" y="5840425"/>
            <a:ext cx="11065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https://api.telegram.org/bot[TOKEN]/getUpdates</a:t>
            </a:r>
            <a:endParaRPr sz="4000"/>
          </a:p>
        </p:txBody>
      </p:sp>
      <p:pic>
        <p:nvPicPr>
          <p:cNvPr id="90" name="Google Shape;90;g3b07689240d_0_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9850"/>
            <a:ext cx="19735799" cy="411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g3b07689240d_0_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7098025"/>
            <a:ext cx="19735800" cy="2363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g3b07689240d_0_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8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g3b07689240d_0_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3b07689240d_0_51"/>
          <p:cNvSpPr txBox="1"/>
          <p:nvPr/>
        </p:nvSpPr>
        <p:spPr>
          <a:xfrm>
            <a:off x="884150" y="776500"/>
            <a:ext cx="7178100" cy="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latin typeface="Montserrat"/>
                <a:ea typeface="Montserrat"/>
                <a:cs typeface="Montserrat"/>
                <a:sym typeface="Montserrat"/>
              </a:rPr>
              <a:t>PRUEBAS UNITARIAS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Google Shape;99;g3b07689240d_0_51"/>
          <p:cNvSpPr txBox="1"/>
          <p:nvPr/>
        </p:nvSpPr>
        <p:spPr>
          <a:xfrm>
            <a:off x="247475" y="10347200"/>
            <a:ext cx="19609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>
                <a:solidFill>
                  <a:schemeClr val="hlink"/>
                </a:solidFill>
                <a:hlinkClick r:id="rId5"/>
              </a:rPr>
              <a:t>https://docs.google.com/document/d/1LDLB6EvY1srGH8kNOrpjsWSFqquYCQbHT6h2KZhXJXw/edit?usp=sharing</a:t>
            </a:r>
            <a:r>
              <a:rPr lang="en-US" sz="3000"/>
              <a:t> </a:t>
            </a:r>
            <a:endParaRPr sz="3000"/>
          </a:p>
        </p:txBody>
      </p:sp>
      <p:pic>
        <p:nvPicPr>
          <p:cNvPr descr="Pruebas Unitarias&#10;&#10;El Objetivo: Verificar que la pieza más pequeña de código (una función, un método o una clase) funcione correctamente de forma aislada. Responden a la pregunta: &quot;¿Este 'ladrillo' individual es sólido?&quot;.&#10;&#10;La Metodología: Son pruebas de &quot;Caja Blanca&quot; (White Box). Se requiere conocer y ver el código interno para escribirlas.&#10;&#10;Las 3 Características Clave:&#10;&#10;Aislamiento: Se prueban componentes solos. Si la función depende de una base de datos o una API externa, se usan &quot;simuladores&quot; (Mocks o Stubs) para fingir esas conexiones.&#10;&#10;Velocidad: Deben ejecutarse en milisegundos. Un proyecto puede tener miles de estas pruebas.&#10;&#10;Automatización: Son 100% automatizadas y se corren cada vez que se guarda o compila el código." id="100" name="Google Shape;100;g3b07689240d_0_51"/>
          <p:cNvPicPr preferRelativeResize="0"/>
          <p:nvPr/>
        </p:nvPicPr>
        <p:blipFill rotWithShape="1">
          <a:blip r:embed="rId6">
            <a:alphaModFix/>
          </a:blip>
          <a:srcRect b="0" l="0" r="0" t="8950"/>
          <a:stretch/>
        </p:blipFill>
        <p:spPr>
          <a:xfrm>
            <a:off x="1652650" y="1710975"/>
            <a:ext cx="16804769" cy="85170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g3b07689240d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8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3b07689240d_0_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g3b07689240d_0_8"/>
          <p:cNvSpPr txBox="1"/>
          <p:nvPr/>
        </p:nvSpPr>
        <p:spPr>
          <a:xfrm>
            <a:off x="884150" y="776500"/>
            <a:ext cx="7178100" cy="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latin typeface="Montserrat"/>
                <a:ea typeface="Montserrat"/>
                <a:cs typeface="Montserrat"/>
                <a:sym typeface="Montserrat"/>
              </a:rPr>
              <a:t>PRUEBAS FUNCIONALES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Pruebas Funcionales&#10;&#10;El Objetivo: Verifican que el software haga lo que el negocio pidió. Responden a la pregunta: &quot;¿Funciona como debería?&quot;.&#10;&#10;La Metodología: Son pruebas de &quot;Caja Negra&quot;. Se ingresan datos y se evalúa el resultado final, sin mirar el código interno.&#10;&#10;Los 4 Niveles Principales:&#10;&#10;Unitarias: Partes pequeñas (ladrillos).&#10;&#10;Integración: Conexión entre partes.&#10;&#10;Sistema: Todo el flujo completo (End-to-End).&#10;&#10;Aceptación (UAT): Visto bueno del cliente final." id="108" name="Google Shape;108;g3b07689240d_0_8"/>
          <p:cNvPicPr preferRelativeResize="0"/>
          <p:nvPr/>
        </p:nvPicPr>
        <p:blipFill rotWithShape="1">
          <a:blip r:embed="rId5">
            <a:alphaModFix/>
          </a:blip>
          <a:srcRect b="0" l="0" r="0" t="16198"/>
          <a:stretch/>
        </p:blipFill>
        <p:spPr>
          <a:xfrm>
            <a:off x="1083413" y="1675300"/>
            <a:ext cx="17937275" cy="8367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3b07689240d_0_8"/>
          <p:cNvSpPr txBox="1"/>
          <p:nvPr/>
        </p:nvSpPr>
        <p:spPr>
          <a:xfrm>
            <a:off x="674825" y="10271000"/>
            <a:ext cx="19117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>
                <a:solidFill>
                  <a:schemeClr val="hlink"/>
                </a:solidFill>
                <a:hlinkClick r:id="rId6"/>
              </a:rPr>
              <a:t>https://docs.google.com/document/d/1xxvvgD4UvFRgEJ3zNRXr3t1QqXQHSFJkdgzjHZSXfg4/edit?usp=sharing</a:t>
            </a:r>
            <a:r>
              <a:rPr lang="en-US" sz="3000"/>
              <a:t> 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g3b07689240d_0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8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3b07689240d_0_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3b07689240d_0_18"/>
          <p:cNvSpPr txBox="1"/>
          <p:nvPr/>
        </p:nvSpPr>
        <p:spPr>
          <a:xfrm>
            <a:off x="884150" y="776500"/>
            <a:ext cx="8828700" cy="8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latin typeface="Montserrat"/>
                <a:ea typeface="Montserrat"/>
                <a:cs typeface="Montserrat"/>
                <a:sym typeface="Montserrat"/>
              </a:rPr>
              <a:t>PRUEBAS NO FUNCIONALES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Pruebas No Funcionales&#10;&#10;El Objetivo: Verifican la salud, estabilidad y experiencia del sistema. Responden a la pregunta: &quot;¿Qué tan bien funciona?&quot;.&#10;&#10;El Enfoque: Se centran en los Atributos de Calidad. No importa si la función cumple el objetivo, sino cómo se comporta el sistema (velocidad, seguridad, facilidad de uso) al hacerlo.&#10;&#10;Las 4 Categorías Principales:&#10;&#10;Rendimiento: Carga (volumen de usuarios) y Estrés (punto de quiebre).&#10;&#10;Seguridad: Protección contra ataques y vulnerabilidades.&#10;&#10;Usabilidad: Facilidad de uso para el humano.&#10;&#10;Compatibilidad: Funcionamiento en distintos navegadores o móviles." id="117" name="Google Shape;117;g3b07689240d_0_18"/>
          <p:cNvPicPr preferRelativeResize="0"/>
          <p:nvPr/>
        </p:nvPicPr>
        <p:blipFill rotWithShape="1">
          <a:blip r:embed="rId5">
            <a:alphaModFix/>
          </a:blip>
          <a:srcRect b="0" l="0" r="0" t="13126"/>
          <a:stretch/>
        </p:blipFill>
        <p:spPr>
          <a:xfrm>
            <a:off x="950338" y="1558000"/>
            <a:ext cx="18203425" cy="880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3b07689240d_0_18"/>
          <p:cNvSpPr txBox="1"/>
          <p:nvPr/>
        </p:nvSpPr>
        <p:spPr>
          <a:xfrm>
            <a:off x="321104" y="10439400"/>
            <a:ext cx="19443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>
                <a:solidFill>
                  <a:schemeClr val="hlink"/>
                </a:solidFill>
                <a:hlinkClick r:id="rId6"/>
              </a:rPr>
              <a:t>https://docs.google.com/document/d/1DpQ_oxqPVkPhm7axzUZQJszQmg8fsXS0F_PdjcBO48w/edit?usp=sharing</a:t>
            </a:r>
            <a:r>
              <a:rPr lang="en-US" sz="3000"/>
              <a:t> 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2025-11-25T14:03:09Z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2025-11-25T00:00:00Z</vt:filetime>
  </property>
  <property fmtid="{D5CDD505-2E9C-101B-9397-08002B2CF9AE}" pid="3" name="Creator">
    <vt:lpwstr>www.smallpdf.com</vt:lpwstr>
  </property>
  <property fmtid="{D5CDD505-2E9C-101B-9397-08002B2CF9AE}" pid="4" name="LastSaved">
    <vt:filetime>2025-11-25T00:00:00Z</vt:filetime>
  </property>
  <property fmtid="{D5CDD505-2E9C-101B-9397-08002B2CF9AE}" pid="5" name="Producer">
    <vt:lpwstr>3-Heights(TM) PDF Security Shell 4.8.25.2 (http://www.pdf-tools.com)</vt:lpwstr>
  </property>
</Properties>
</file>